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费率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explosion val="0"/>
          <c:dPt>
            <c:idx val="0"/>
            <c:bubble3D val="0"/>
            <c:spPr>
              <a:solidFill>
                <a:srgbClr val="2BB5A5"/>
              </a:solidFill>
              <a:effectLst/>
            </c:spPr>
          </c:dPt>
          <c:dPt>
            <c:idx val="1"/>
            <c:bubble3D val="0"/>
            <c:spPr>
              <a:solidFill>
                <a:srgbClr val="F5D33F"/>
              </a:solidFill>
              <a:effectLst/>
            </c:spPr>
          </c:dPt>
          <c:dPt>
            <c:idx val="2"/>
            <c:bubble3D val="0"/>
            <c:spPr>
              <a:solidFill>
                <a:srgbClr val="E0457B"/>
              </a:solidFill>
              <a:effectLst/>
            </c:spPr>
          </c:dPt>
          <c:dLbls>
            <c:dLbl>
              <c:idx val="0"/>
              <c:layout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300" b="0" i="0" u="none" strike="noStrike" kern="1200" baseline="0">
                      <a:solidFill>
                        <a:srgbClr val="2B2540"/>
                      </a:solidFill>
                      <a:latin typeface="Arial" panose="020B0604020202090204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300" b="0" i="0" u="none" strike="noStrike" kern="1200" baseline="0">
                      <a:solidFill>
                        <a:srgbClr val="2B2540"/>
                      </a:solidFill>
                      <a:latin typeface="Arial" panose="020B0604020202090204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300" b="0" i="0" u="none" strike="noStrike" kern="1200" baseline="0">
                      <a:solidFill>
                        <a:srgbClr val="2B2540"/>
                      </a:solidFill>
                      <a:latin typeface="Arial" panose="020B0604020202090204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rgbClr val="000000"/>
                    </a:solidFill>
                    <a:latin typeface="Arial" panose="020B0604020202090204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LP 50%</c:v>
                </c:pt>
                <c:pt idx="1">
                  <c:v>Vault 15%</c:v>
                </c:pt>
                <c:pt idx="2">
                  <c:v>Protocol 35%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15</c:v>
                </c:pt>
                <c:pt idx="2">
                  <c:v>35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300" b="0" i="0" u="none" strike="noStrike" kern="1200" baseline="0">
              <a:solidFill>
                <a:schemeClr val="tx1"/>
              </a:solidFill>
              <a:latin typeface="微软雅黑"/>
              <a:ea typeface="+mn-ea"/>
              <a:cs typeface="微软雅黑"/>
            </a:defRPr>
          </a:pPr>
        </a:p>
      </c:txPr>
    </c:legend>
    <c:plotVisOnly val="1"/>
    <c:dispBlanksAs val="span"/>
    <c:showDLblsOverMax val="0"/>
    <c:extLst>
      <c:ext uri="{0b15fc19-7d7d-44ad-8c2d-2c3a37ce22c3}">
        <chartProps xmlns="https://web.wps.cn/et/2018/main" chartId="{325e4536-c5b4-481b-9350-724333ef7388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D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8096" y="768096"/>
            <a:ext cx="10881360" cy="5486400"/>
          </a:xfrm>
          <a:prstGeom prst="roundRect">
            <a:avLst>
              <a:gd name="adj" fmla="val 20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640080" y="640080"/>
            <a:ext cx="10881360" cy="5486400"/>
          </a:xfrm>
          <a:prstGeom prst="roundRect">
            <a:avLst>
              <a:gd name="adj" fmla="val 2000"/>
            </a:avLst>
          </a:prstGeom>
          <a:solidFill>
            <a:srgbClr val="FBF6E6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1097280" y="2606040"/>
            <a:ext cx="7315200" cy="7315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Stock Meme Offering (SMO) Launchpad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1097280" y="3383280"/>
            <a:ext cx="10058400" cy="64008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E0457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The first stock meme coin launchpad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097280" y="4114800"/>
            <a:ext cx="1005840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SMO: a brand-new way to issue assets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1097280" y="507492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2B2540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097280" y="5074920"/>
            <a:ext cx="16459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mirror.top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743200" y="5074920"/>
            <a:ext cx="2596896" cy="384048"/>
          </a:xfrm>
          <a:prstGeom prst="roundRect">
            <a:avLst>
              <a:gd name="adj" fmla="val 50000"/>
            </a:avLst>
          </a:prstGeom>
          <a:solidFill>
            <a:srgbClr val="FFFDF7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2743200" y="5074920"/>
            <a:ext cx="2596896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contact@mirror.top</a:t>
            </a:r>
            <a:endParaRPr lang="en-US" sz="13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0" y="1188720"/>
            <a:ext cx="1280160" cy="1280160"/>
          </a:xfrm>
          <a:prstGeom prst="rect">
            <a:avLst/>
          </a:prstGeom>
        </p:spPr>
      </p:pic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0" y="2194560"/>
            <a:ext cx="1280160" cy="1280160"/>
          </a:xfrm>
          <a:prstGeom prst="rect">
            <a:avLst/>
          </a:prstGeom>
        </p:spPr>
      </p:pic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3291840"/>
            <a:ext cx="1280160" cy="1280160"/>
          </a:xfrm>
          <a:prstGeom prst="rect">
            <a:avLst/>
          </a:prstGeom>
        </p:spPr>
      </p:pic>
      <p:pic>
        <p:nvPicPr>
          <p:cNvPr id="13" name="图片 12" descr="mirror-logo-transparen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270" y="941705"/>
            <a:ext cx="1704340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993392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993392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Evolution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From IPO to SMO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   ·   mirror.top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21792" y="2176272"/>
            <a:ext cx="2560320" cy="3566160"/>
          </a:xfrm>
          <a:prstGeom prst="roundRect">
            <a:avLst>
              <a:gd name="adj" fmla="val 4286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548640" y="2103120"/>
            <a:ext cx="2560320" cy="3566160"/>
          </a:xfrm>
          <a:prstGeom prst="roundRect">
            <a:avLst>
              <a:gd name="adj" fmla="val 4286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777240" y="2331720"/>
            <a:ext cx="2194560" cy="64008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IPO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777240" y="3063240"/>
            <a:ext cx="219456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Issue shares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777240" y="3657600"/>
            <a:ext cx="2148840" cy="18288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High barrier, only a few can join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3127248" y="3474720"/>
            <a:ext cx="27432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3456432" y="2176272"/>
            <a:ext cx="2560320" cy="3566160"/>
          </a:xfrm>
          <a:prstGeom prst="roundRect">
            <a:avLst>
              <a:gd name="adj" fmla="val 4286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4" name="Shape 11"/>
          <p:cNvSpPr/>
          <p:nvPr/>
        </p:nvSpPr>
        <p:spPr>
          <a:xfrm>
            <a:off x="3383280" y="2103120"/>
            <a:ext cx="2560320" cy="3566160"/>
          </a:xfrm>
          <a:prstGeom prst="roundRect">
            <a:avLst>
              <a:gd name="adj" fmla="val 4286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3611880" y="2331720"/>
            <a:ext cx="2194560" cy="64008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ICO / IDO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3611880" y="3063240"/>
            <a:ext cx="219456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Issue tokens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3611880" y="3657600"/>
            <a:ext cx="2148840" cy="18288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Low barrier, but mostly no asset backing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5961888" y="3474720"/>
            <a:ext cx="27432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6291072" y="2176272"/>
            <a:ext cx="2560320" cy="3566160"/>
          </a:xfrm>
          <a:prstGeom prst="roundRect">
            <a:avLst>
              <a:gd name="adj" fmla="val 4286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6217920" y="2103120"/>
            <a:ext cx="2560320" cy="3566160"/>
          </a:xfrm>
          <a:prstGeom prst="roundRect">
            <a:avLst>
              <a:gd name="adj" fmla="val 4286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6446520" y="2331720"/>
            <a:ext cx="2194560" cy="64008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Meme launchpads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6446520" y="3063240"/>
            <a:ext cx="219456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Anyone can launch a coin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446520" y="3657600"/>
            <a:ext cx="2148840" cy="18288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No price backing, easily goes to zero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8796528" y="3474720"/>
            <a:ext cx="27432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</a:t>
            </a:r>
            <a:endParaRPr lang="en-US" sz="2200" dirty="0"/>
          </a:p>
        </p:txBody>
      </p:sp>
      <p:sp>
        <p:nvSpPr>
          <p:cNvPr id="25" name="Shape 22"/>
          <p:cNvSpPr/>
          <p:nvPr/>
        </p:nvSpPr>
        <p:spPr>
          <a:xfrm>
            <a:off x="9125712" y="2176272"/>
            <a:ext cx="2560320" cy="3566160"/>
          </a:xfrm>
          <a:prstGeom prst="roundRect">
            <a:avLst>
              <a:gd name="adj" fmla="val 4286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6" name="Shape 23"/>
          <p:cNvSpPr/>
          <p:nvPr/>
        </p:nvSpPr>
        <p:spPr>
          <a:xfrm>
            <a:off x="9052560" y="2103120"/>
            <a:ext cx="2560320" cy="3566160"/>
          </a:xfrm>
          <a:prstGeom prst="roundRect">
            <a:avLst>
              <a:gd name="adj" fmla="val 4286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9281160" y="2331720"/>
            <a:ext cx="2194560" cy="64008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E0457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SMO</a:t>
            </a:r>
            <a:endParaRPr lang="en-US" sz="2200" dirty="0"/>
          </a:p>
        </p:txBody>
      </p:sp>
      <p:sp>
        <p:nvSpPr>
          <p:cNvPr id="28" name="Text 25"/>
          <p:cNvSpPr/>
          <p:nvPr/>
        </p:nvSpPr>
        <p:spPr>
          <a:xfrm>
            <a:off x="9281160" y="3063240"/>
            <a:ext cx="219456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Issue stock meme coins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9281160" y="3657600"/>
            <a:ext cx="2148840" cy="18288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Meme virality plus stock-asset backing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097280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09728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Definition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What is SMO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   ·   mirror.top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48640" y="1737360"/>
            <a:ext cx="1097280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Stock Meme Offering: publicly issuing mapped meme coins backed by real stock tokens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21792" y="2587752"/>
            <a:ext cx="3474720" cy="2286000"/>
          </a:xfrm>
          <a:prstGeom prst="roundRect">
            <a:avLst>
              <a:gd name="adj" fmla="val 48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548640" y="2514600"/>
            <a:ext cx="3474720" cy="2286000"/>
          </a:xfrm>
          <a:prstGeom prst="roundRect">
            <a:avLst>
              <a:gd name="adj" fmla="val 4800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548640" y="2514600"/>
            <a:ext cx="3474720" cy="228600"/>
          </a:xfrm>
          <a:prstGeom prst="rect">
            <a:avLst/>
          </a:prstGeom>
          <a:solidFill>
            <a:srgbClr val="2BB5A5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22960" y="2926080"/>
            <a:ext cx="301752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Stock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822960" y="3566160"/>
            <a:ext cx="3017520" cy="11887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Each coin is anchored to one real stock token (e.g. meTSLA to TSLA)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4370832" y="2587752"/>
            <a:ext cx="3474720" cy="2286000"/>
          </a:xfrm>
          <a:prstGeom prst="roundRect">
            <a:avLst>
              <a:gd name="adj" fmla="val 48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4" name="Shape 11"/>
          <p:cNvSpPr/>
          <p:nvPr/>
        </p:nvSpPr>
        <p:spPr>
          <a:xfrm>
            <a:off x="4297680" y="2514600"/>
            <a:ext cx="3474720" cy="2286000"/>
          </a:xfrm>
          <a:prstGeom prst="roundRect">
            <a:avLst>
              <a:gd name="adj" fmla="val 4800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5" name="Shape 12"/>
          <p:cNvSpPr/>
          <p:nvPr/>
        </p:nvSpPr>
        <p:spPr>
          <a:xfrm>
            <a:off x="4297680" y="2514600"/>
            <a:ext cx="3474720" cy="228600"/>
          </a:xfrm>
          <a:prstGeom prst="rect">
            <a:avLst/>
          </a:prstGeom>
          <a:solidFill>
            <a:srgbClr val="E0457B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4572000" y="2926080"/>
            <a:ext cx="301752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Meme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4572000" y="3566160"/>
            <a:ext cx="3017520" cy="11887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Community-driven; price moves freely with sentiment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8119872" y="2587752"/>
            <a:ext cx="3474720" cy="2286000"/>
          </a:xfrm>
          <a:prstGeom prst="roundRect">
            <a:avLst>
              <a:gd name="adj" fmla="val 48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9" name="Shape 16"/>
          <p:cNvSpPr/>
          <p:nvPr/>
        </p:nvSpPr>
        <p:spPr>
          <a:xfrm>
            <a:off x="8046720" y="2514600"/>
            <a:ext cx="3474720" cy="2286000"/>
          </a:xfrm>
          <a:prstGeom prst="roundRect">
            <a:avLst>
              <a:gd name="adj" fmla="val 4800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8046720" y="2514600"/>
            <a:ext cx="3474720" cy="228600"/>
          </a:xfrm>
          <a:prstGeom prst="rect">
            <a:avLst/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321040" y="2926080"/>
            <a:ext cx="301752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Offering</a:t>
            </a:r>
            <a:endParaRPr lang="en-US" sz="2800" dirty="0"/>
          </a:p>
        </p:txBody>
      </p:sp>
      <p:sp>
        <p:nvSpPr>
          <p:cNvPr id="22" name="Text 19"/>
          <p:cNvSpPr/>
          <p:nvPr/>
        </p:nvSpPr>
        <p:spPr>
          <a:xfrm>
            <a:off x="8321040" y="3566160"/>
            <a:ext cx="3017520" cy="11887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Public curve issuance, pool trading after graduation, fully on-chain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621792" y="5193792"/>
            <a:ext cx="10972800" cy="1005840"/>
          </a:xfrm>
          <a:prstGeom prst="roundRect">
            <a:avLst>
              <a:gd name="adj" fmla="val 10909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4" name="Shape 21"/>
          <p:cNvSpPr/>
          <p:nvPr/>
        </p:nvSpPr>
        <p:spPr>
          <a:xfrm>
            <a:off x="548640" y="5120640"/>
            <a:ext cx="10972800" cy="1005840"/>
          </a:xfrm>
          <a:prstGeom prst="roundRect">
            <a:avLst>
              <a:gd name="adj" fmla="val 10909"/>
            </a:avLst>
          </a:prstGeom>
          <a:solidFill>
            <a:srgbClr val="2B2540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548640" y="5120640"/>
            <a:ext cx="10972800" cy="100584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5D33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SMO  =  stock backing  +  meme premium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097280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09728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Pain points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Why SMO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   ·   mirror.top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21792" y="1993392"/>
            <a:ext cx="6949440" cy="914400"/>
          </a:xfrm>
          <a:prstGeom prst="roundRect">
            <a:avLst>
              <a:gd name="adj" fmla="val 120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548640" y="1920240"/>
            <a:ext cx="6949440" cy="914400"/>
          </a:xfrm>
          <a:prstGeom prst="roundRect">
            <a:avLst>
              <a:gd name="adj" fmla="val 12000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777240" y="2084832"/>
            <a:ext cx="585216" cy="585216"/>
          </a:xfrm>
          <a:prstGeom prst="ellipse">
            <a:avLst/>
          </a:prstGeom>
          <a:solidFill>
            <a:srgbClr val="E0457B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777240" y="2084832"/>
            <a:ext cx="585216" cy="5852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600200" y="1920240"/>
            <a:ext cx="5760720" cy="91440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Meme coins have no backing; going to zero is common</a:t>
            </a:r>
            <a:endParaRPr lang="en-US" sz="2100" dirty="0"/>
          </a:p>
        </p:txBody>
      </p:sp>
      <p:sp>
        <p:nvSpPr>
          <p:cNvPr id="12" name="Shape 9"/>
          <p:cNvSpPr/>
          <p:nvPr/>
        </p:nvSpPr>
        <p:spPr>
          <a:xfrm>
            <a:off x="621792" y="3182112"/>
            <a:ext cx="6949440" cy="914400"/>
          </a:xfrm>
          <a:prstGeom prst="roundRect">
            <a:avLst>
              <a:gd name="adj" fmla="val 120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548640" y="3108960"/>
            <a:ext cx="6949440" cy="914400"/>
          </a:xfrm>
          <a:prstGeom prst="roundRect">
            <a:avLst>
              <a:gd name="adj" fmla="val 12000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4" name="Shape 11"/>
          <p:cNvSpPr/>
          <p:nvPr/>
        </p:nvSpPr>
        <p:spPr>
          <a:xfrm>
            <a:off x="777240" y="3273552"/>
            <a:ext cx="585216" cy="585216"/>
          </a:xfrm>
          <a:prstGeom prst="ellipse">
            <a:avLst/>
          </a:prstGeom>
          <a:solidFill>
            <a:srgbClr val="E0457B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777240" y="3273552"/>
            <a:ext cx="585216" cy="5852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1600200" y="3108960"/>
            <a:ext cx="5760720" cy="91440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Anyone can launch; rug pulls and insider dumps abound</a:t>
            </a:r>
            <a:endParaRPr lang="en-US" sz="2100" dirty="0"/>
          </a:p>
        </p:txBody>
      </p:sp>
      <p:sp>
        <p:nvSpPr>
          <p:cNvPr id="17" name="Shape 14"/>
          <p:cNvSpPr/>
          <p:nvPr/>
        </p:nvSpPr>
        <p:spPr>
          <a:xfrm>
            <a:off x="621792" y="4370832"/>
            <a:ext cx="6949440" cy="914400"/>
          </a:xfrm>
          <a:prstGeom prst="roundRect">
            <a:avLst>
              <a:gd name="adj" fmla="val 120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548640" y="4297680"/>
            <a:ext cx="6949440" cy="914400"/>
          </a:xfrm>
          <a:prstGeom prst="roundRect">
            <a:avLst>
              <a:gd name="adj" fmla="val 12000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9" name="Shape 16"/>
          <p:cNvSpPr/>
          <p:nvPr/>
        </p:nvSpPr>
        <p:spPr>
          <a:xfrm>
            <a:off x="777240" y="4462272"/>
            <a:ext cx="585216" cy="585216"/>
          </a:xfrm>
          <a:prstGeom prst="ellipse">
            <a:avLst/>
          </a:prstGeom>
          <a:solidFill>
            <a:srgbClr val="E0457B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/>
          <p:nvPr/>
        </p:nvSpPr>
        <p:spPr>
          <a:xfrm>
            <a:off x="777240" y="4462272"/>
            <a:ext cx="585216" cy="5852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1600200" y="4297680"/>
            <a:ext cx="5760720" cy="91440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Stock tokens are on-chain, but lack community play</a:t>
            </a:r>
            <a:endParaRPr lang="en-US" sz="2100" dirty="0"/>
          </a:p>
        </p:txBody>
      </p:sp>
      <p:sp>
        <p:nvSpPr>
          <p:cNvPr id="22" name="Shape 19"/>
          <p:cNvSpPr/>
          <p:nvPr/>
        </p:nvSpPr>
        <p:spPr>
          <a:xfrm>
            <a:off x="8119872" y="1993392"/>
            <a:ext cx="3474720" cy="3291840"/>
          </a:xfrm>
          <a:prstGeom prst="roundRect">
            <a:avLst>
              <a:gd name="adj" fmla="val 3333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3" name="Shape 20"/>
          <p:cNvSpPr/>
          <p:nvPr/>
        </p:nvSpPr>
        <p:spPr>
          <a:xfrm>
            <a:off x="8046720" y="1920240"/>
            <a:ext cx="3474720" cy="3291840"/>
          </a:xfrm>
          <a:prstGeom prst="roundRect">
            <a:avLst>
              <a:gd name="adj" fmla="val 3333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/>
          <p:nvPr/>
        </p:nvSpPr>
        <p:spPr>
          <a:xfrm>
            <a:off x="8046720" y="1920240"/>
            <a:ext cx="3474720" cy="329184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SMO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/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fixes all 3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097280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09728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Comparison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SMO vs other issuance models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   ·   mirror.top</a:t>
            </a:r>
            <a:endParaRPr lang="en-US" sz="11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/>
        </p:nvGraphicFramePr>
        <p:xfrm>
          <a:off x="548640" y="192024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103120"/>
                <a:gridCol w="2103120"/>
                <a:gridCol w="2286000"/>
                <a:gridCol w="256032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DF7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Item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DF7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IPO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DF7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ICO / IDO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DF7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Meme launchpads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SMO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33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Entry barrier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High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Low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Low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Low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Asset backing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Yes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Mostly none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None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Yes (stock tokens)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Who issues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Regulated companies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Project teams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Anyone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zh-CN" altLang="en-US" sz="200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/>
                      </a:r>
                      <a:r>
                        <a:rPr lang="en-US" sz="200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Listed by platform. </a:t>
                      </a:r>
                      <a:r>
                        <a:rPr lang="zh-CN" altLang="en-US" sz="200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Mapped to </a:t>
                      </a:r>
                      <a:r>
                        <a:rPr lang="zh-CN" altLang="en-US" sz="200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 US stock</a:t>
                      </a:r>
                      <a:endParaRPr lang="zh-CN" altLang="en-US" sz="2000" b="1" dirty="0">
                        <a:solidFill>
                          <a:srgbClr val="2B2540"/>
                        </a:solidFill>
                        <a:latin typeface="微软雅黑" pitchFamily="34" charset="0"/>
                        <a:ea typeface="微软雅黑" pitchFamily="34" charset="-122"/>
                        <a:cs typeface="微软雅黑" pitchFamily="34" charset="-12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Transparency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Periodic filings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Varies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On-chain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Fully on-chain</a:t>
                      </a:r>
                      <a:endParaRPr lang="en-US" sz="20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335024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335024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Landscape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Today's meme launchpads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   ·   mirror.top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21792" y="1901952"/>
            <a:ext cx="5394960" cy="2651760"/>
          </a:xfrm>
          <a:prstGeom prst="roundRect">
            <a:avLst>
              <a:gd name="adj" fmla="val 4138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548640" y="1828800"/>
            <a:ext cx="5394960" cy="2651760"/>
          </a:xfrm>
          <a:prstGeom prst="roundRect">
            <a:avLst>
              <a:gd name="adj" fmla="val 4138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22960" y="2011680"/>
            <a:ext cx="493776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E0457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Pump.fun (Solana)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22960" y="2606040"/>
            <a:ext cx="4937760" cy="18288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Anyone can launch; buy and sell on the curve; graduates to PumpSwap. Fast and lively, but no assets behind the coins.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6291072" y="1901952"/>
            <a:ext cx="5394960" cy="2651760"/>
          </a:xfrm>
          <a:prstGeom prst="roundRect">
            <a:avLst>
              <a:gd name="adj" fmla="val 4138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217920" y="1828800"/>
            <a:ext cx="5394960" cy="2651760"/>
          </a:xfrm>
          <a:prstGeom prst="roundRect">
            <a:avLst>
              <a:gd name="adj" fmla="val 4138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6492240" y="2011680"/>
            <a:ext cx="493776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2BB5A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PONS (Robinhood Chain)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6492240" y="2606040"/>
            <a:ext cx="4937760" cy="18288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Launchpad with a public curve; graduates to Uniswap V4 with locked liquidity. Uses stock tokens </a:t>
            </a:r>
            <a:r>
              <a:rPr lang="zh-CN" altLang="en-US" sz="17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as </a:t>
            </a:r>
            <a:r>
              <a:rPr lang="en-US" sz="17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trading pairs, for pricing only, </a:t>
            </a:r>
            <a:r>
              <a:rPr lang="en-US" sz="17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no backing</a:t>
            </a:r>
            <a:r>
              <a:rPr lang="en-US" sz="17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21792" y="4828032"/>
            <a:ext cx="3291840" cy="1371600"/>
          </a:xfrm>
          <a:prstGeom prst="roundRect">
            <a:avLst>
              <a:gd name="adj" fmla="val 80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6" name="Shape 13"/>
          <p:cNvSpPr/>
          <p:nvPr/>
        </p:nvSpPr>
        <p:spPr>
          <a:xfrm>
            <a:off x="548640" y="4754880"/>
            <a:ext cx="3291840" cy="1371600"/>
          </a:xfrm>
          <a:prstGeom prst="roundRect">
            <a:avLst>
              <a:gd name="adj" fmla="val 8000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548640" y="4754880"/>
            <a:ext cx="3291840" cy="82296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≈0.1%</a:t>
            </a:r>
            <a:endParaRPr lang="en-US" sz="4000" dirty="0"/>
          </a:p>
        </p:txBody>
      </p:sp>
      <p:sp>
        <p:nvSpPr>
          <p:cNvPr id="18" name="Text 15"/>
          <p:cNvSpPr/>
          <p:nvPr/>
        </p:nvSpPr>
        <p:spPr>
          <a:xfrm>
            <a:off x="640080" y="5486400"/>
            <a:ext cx="3108960" cy="64008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PONS: 1,027 coins launched in 6 hours, 1 graduated (</a:t>
            </a:r>
            <a:r>
              <a:rPr lang="zh-CN" altLang="en-US" sz="11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from </a:t>
            </a:r>
            <a:r>
              <a:rPr lang="en-US" altLang="zh-CN" sz="11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</a:t>
            </a:r>
            <a:r>
              <a:rPr lang="zh-CN" altLang="en-US" sz="11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-</a:t>
            </a:r>
            <a:r>
              <a:rPr lang="en-US" altLang="zh-CN" sz="11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</a:t>
            </a:r>
            <a:r>
              <a:rPr lang="zh-CN" altLang="en-US" sz="11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-</a:t>
            </a:r>
            <a:r>
              <a:rPr lang="en-US" altLang="zh-CN" sz="11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</a:t>
            </a:r>
            <a:r>
              <a:rPr lang="zh-CN" altLang="en-US" sz="11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/>
            </a:r>
            <a:r>
              <a:rPr lang="en-US" sz="11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)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187952" y="4828032"/>
            <a:ext cx="7498080" cy="1371600"/>
          </a:xfrm>
          <a:prstGeom prst="roundRect">
            <a:avLst>
              <a:gd name="adj" fmla="val 80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4114800" y="4754880"/>
            <a:ext cx="7498080" cy="1371600"/>
          </a:xfrm>
          <a:prstGeom prst="roundRect">
            <a:avLst>
              <a:gd name="adj" fmla="val 8000"/>
            </a:avLst>
          </a:prstGeom>
          <a:solidFill>
            <a:srgbClr val="2B2540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4389120" y="4754880"/>
            <a:ext cx="7132320" cy="137160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They solved “how to launch a coin”,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not “what the coin is worth”.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335024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335024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Deep dive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Mirror vs PONS vs Pump.fun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   ·   mirror.top</a:t>
            </a:r>
            <a:endParaRPr lang="en-US" sz="11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/>
        </p:nvGraphicFramePr>
        <p:xfrm>
          <a:off x="548640" y="169164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651760"/>
                <a:gridCol w="3108960"/>
                <a:gridCol w="347472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DF7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Item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DF7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Pump.fun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DF7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PONS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Mirror (SMO)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D33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Who can launch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Anyone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Anyone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Platform-listed, one US stock per round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Link to stocks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None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Stock tokens as trading pairs: pricing only, no backing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Stock tokens locked to back the coin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Price floor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None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None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Has a floor price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Sell during launch?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Buy and sell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Buy and sell; creator tax may apply (0–19%)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Buy-only, no curve dumping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Graduation threshold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Auto by market cap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4.2 ETH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Set per listing (meMSTR: 780 MSTR)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Pools after graduation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 PumpSwap pool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 Uniswap V4 pool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2 Uniswap V4 pools: swap pool + trading pool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Where fees go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Curve 1.25%: 0.95% platform, 0.30% creator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70% to creators; 80% of platform revenue buys back and burns PONS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1%: 15% buys stock to raise the floor, 50% to LPs, 20% platform token buybacks, 15% protocol revenue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Who fees benefit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Platform and creators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Creators and platform token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Holders (the floor rises)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Fair distribution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Easily front-run by bots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Anti-snipe tax in first 3 seconds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Allowlist, max 0.1% per wallet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Chain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Solana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Robinhood Chain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B254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Robinhood Chain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L="54864" marR="54864" marT="54864" marB="54864" anchor="ctr">
                    <a:lnL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25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FA8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6053328"/>
            <a:ext cx="10972800" cy="3200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Note: liquidity locking is excluded from this comparison. Sources: pump.fun/docs, docs.bitquery.io, datawallet.com, cryptonomist.ch, api.loopholetape.com/rhc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335024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335024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Advantages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Five things only Mirror has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   ·   mirror.top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21792" y="1901952"/>
            <a:ext cx="3474720" cy="2103120"/>
          </a:xfrm>
          <a:prstGeom prst="roundRect">
            <a:avLst>
              <a:gd name="adj" fmla="val 5217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548640" y="1828800"/>
            <a:ext cx="3474720" cy="2103120"/>
          </a:xfrm>
          <a:prstGeom prst="roundRect">
            <a:avLst>
              <a:gd name="adj" fmla="val 5217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777240" y="2057400"/>
            <a:ext cx="502920" cy="502920"/>
          </a:xfrm>
          <a:prstGeom prst="ellipse">
            <a:avLst/>
          </a:prstGeom>
          <a:solidFill>
            <a:srgbClr val="2BB5A5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777240" y="205740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417320" y="2057400"/>
            <a:ext cx="2468880" cy="50292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Stock-backed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77240" y="2697480"/>
            <a:ext cx="3017520" cy="11887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Not priced in stocks, backed by stocks: real stock tokens locked behind every coin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370832" y="1901952"/>
            <a:ext cx="3474720" cy="2103120"/>
          </a:xfrm>
          <a:prstGeom prst="roundRect">
            <a:avLst>
              <a:gd name="adj" fmla="val 5217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4" name="Shape 11"/>
          <p:cNvSpPr/>
          <p:nvPr/>
        </p:nvSpPr>
        <p:spPr>
          <a:xfrm>
            <a:off x="4297680" y="1828800"/>
            <a:ext cx="3474720" cy="2103120"/>
          </a:xfrm>
          <a:prstGeom prst="roundRect">
            <a:avLst>
              <a:gd name="adj" fmla="val 5217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5" name="Shape 12"/>
          <p:cNvSpPr/>
          <p:nvPr/>
        </p:nvSpPr>
        <p:spPr>
          <a:xfrm>
            <a:off x="4526280" y="2057400"/>
            <a:ext cx="502920" cy="502920"/>
          </a:xfrm>
          <a:prstGeom prst="ellipse">
            <a:avLst/>
          </a:prstGeom>
          <a:solidFill>
            <a:srgbClr val="2B2540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4526280" y="205740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5166360" y="2057400"/>
            <a:ext cx="2468880" cy="50292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 rising floor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526280" y="2697480"/>
            <a:ext cx="3017520" cy="11887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Fees buy stock tokens for the pool and burn meme coins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8119872" y="1901952"/>
            <a:ext cx="3474720" cy="2103120"/>
          </a:xfrm>
          <a:prstGeom prst="roundRect">
            <a:avLst>
              <a:gd name="adj" fmla="val 5217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8046720" y="1828800"/>
            <a:ext cx="3474720" cy="2103120"/>
          </a:xfrm>
          <a:prstGeom prst="roundRect">
            <a:avLst>
              <a:gd name="adj" fmla="val 5217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1" name="Shape 18"/>
          <p:cNvSpPr/>
          <p:nvPr/>
        </p:nvSpPr>
        <p:spPr>
          <a:xfrm>
            <a:off x="8275320" y="2057400"/>
            <a:ext cx="502920" cy="502920"/>
          </a:xfrm>
          <a:prstGeom prst="ellipse">
            <a:avLst/>
          </a:prstGeom>
          <a:solidFill>
            <a:srgbClr val="E0457B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8275320" y="205740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8915400" y="2057400"/>
            <a:ext cx="2468880" cy="50292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Fees flow to holders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8275320" y="2697480"/>
            <a:ext cx="3017520" cy="11887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Not just feeding the platform and creators; fees raise every coin's floor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621792" y="4279392"/>
            <a:ext cx="5394960" cy="1828800"/>
          </a:xfrm>
          <a:prstGeom prst="roundRect">
            <a:avLst>
              <a:gd name="adj" fmla="val 60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6" name="Shape 23"/>
          <p:cNvSpPr/>
          <p:nvPr/>
        </p:nvSpPr>
        <p:spPr>
          <a:xfrm>
            <a:off x="548640" y="4206240"/>
            <a:ext cx="5394960" cy="1828800"/>
          </a:xfrm>
          <a:prstGeom prst="roundRect">
            <a:avLst>
              <a:gd name="adj" fmla="val 6000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7" name="Shape 24"/>
          <p:cNvSpPr/>
          <p:nvPr/>
        </p:nvSpPr>
        <p:spPr>
          <a:xfrm>
            <a:off x="777240" y="4434840"/>
            <a:ext cx="502920" cy="502920"/>
          </a:xfrm>
          <a:prstGeom prst="ellipse">
            <a:avLst/>
          </a:prstGeom>
          <a:solidFill>
            <a:srgbClr val="2BB5A5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8" name="Text 25"/>
          <p:cNvSpPr/>
          <p:nvPr/>
        </p:nvSpPr>
        <p:spPr>
          <a:xfrm>
            <a:off x="777240" y="443484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1417320" y="4434840"/>
            <a:ext cx="4389120" cy="50292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Dual pools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777240" y="5074920"/>
            <a:ext cx="4937760" cy="9144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Swap pool for backing and arbitrage; trading pool for everyday trades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6291072" y="4279392"/>
            <a:ext cx="5394960" cy="1828800"/>
          </a:xfrm>
          <a:prstGeom prst="roundRect">
            <a:avLst>
              <a:gd name="adj" fmla="val 60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32" name="Shape 29"/>
          <p:cNvSpPr/>
          <p:nvPr/>
        </p:nvSpPr>
        <p:spPr>
          <a:xfrm>
            <a:off x="6217920" y="4206240"/>
            <a:ext cx="5394960" cy="1828800"/>
          </a:xfrm>
          <a:prstGeom prst="roundRect">
            <a:avLst>
              <a:gd name="adj" fmla="val 6000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33" name="Shape 30"/>
          <p:cNvSpPr/>
          <p:nvPr/>
        </p:nvSpPr>
        <p:spPr>
          <a:xfrm>
            <a:off x="6446520" y="4434840"/>
            <a:ext cx="502920" cy="502920"/>
          </a:xfrm>
          <a:prstGeom prst="ellipse">
            <a:avLst/>
          </a:prstGeom>
          <a:solidFill>
            <a:srgbClr val="2B2540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34" name="Text 31"/>
          <p:cNvSpPr/>
          <p:nvPr/>
        </p:nvSpPr>
        <p:spPr>
          <a:xfrm>
            <a:off x="6446520" y="443484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7086600" y="4434840"/>
            <a:ext cx="4389120" cy="50292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zh-CN" altLang="en-US" sz="20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Curve launch</a:t>
            </a:r>
            <a:r>
              <a:rPr lang="en-US" sz="20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 + </a:t>
            </a:r>
            <a:r>
              <a:rPr lang="zh-CN" altLang="en-US" sz="20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graduated trading</a:t>
            </a:r>
            <a:endParaRPr lang="zh-CN" altLang="en-US" sz="2000" b="1" dirty="0">
              <a:solidFill>
                <a:srgbClr val="2B2540"/>
              </a:solidFill>
              <a:latin typeface="微软雅黑" pitchFamily="34" charset="0"/>
              <a:ea typeface="微软雅黑" pitchFamily="34" charset="-122"/>
              <a:cs typeface="微软雅黑" pitchFamily="34" charset="-120"/>
            </a:endParaRPr>
          </a:p>
        </p:txBody>
      </p:sp>
      <p:sp>
        <p:nvSpPr>
          <p:cNvPr id="36" name="Text 33"/>
          <p:cNvSpPr/>
          <p:nvPr/>
        </p:nvSpPr>
        <p:spPr>
          <a:xfrm>
            <a:off x="6446520" y="5074920"/>
            <a:ext cx="4937760" cy="9144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Platform-listed, </a:t>
            </a:r>
            <a:r>
              <a:rPr lang="zh-CN" alt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one </a:t>
            </a:r>
            <a:r>
              <a:rPr 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US stock per round</a:t>
            </a:r>
            <a:r>
              <a:rPr lang="zh-CN" alt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, fair curve launch.</a:t>
            </a:r>
            <a:br>
              <a:rPr lang="zh-CN" alt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</a:br>
            <a:r>
              <a:rPr lang="zh-CN" alt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Vault sets the floor, sentiment the ceiling.</a:t>
            </a:r>
            <a:endParaRPr lang="en-US" altLang="zh-CN" sz="1600" dirty="0">
              <a:solidFill>
                <a:srgbClr val="2B2540"/>
              </a:solidFill>
              <a:latin typeface="微软雅黑" pitchFamily="34" charset="0"/>
              <a:ea typeface="微软雅黑" pitchFamily="34" charset="-122"/>
              <a:cs typeface="微软雅黑" pitchFamily="34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335024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335024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About us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Who is Mirror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   ·   mirror.top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21792" y="1901952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548640" y="18288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22960" y="1828800"/>
            <a:ext cx="10515600" cy="137160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The first SMO platform, running on Robinhood Chain (chain id 4663)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621792" y="3639312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548640" y="3566160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868680" y="3794760"/>
            <a:ext cx="475488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E0457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Platform-launched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868680" y="4480560"/>
            <a:ext cx="4754880" cy="128016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The platform launches every SMO round; users only subscribe and trade</a:t>
            </a:r>
            <a:r>
              <a:rPr lang="zh-CN" altLang="en-US" sz="20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. One US stock per round, mapped to a </a:t>
            </a:r>
            <a:r>
              <a:rPr lang="en-US" altLang="zh-CN" sz="20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meme coin</a:t>
            </a:r>
            <a:r>
              <a:rPr lang="zh-CN" altLang="en-US" sz="20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.</a:t>
            </a:r>
            <a:endParaRPr lang="zh-CN" altLang="en-US" sz="2000" dirty="0">
              <a:solidFill>
                <a:srgbClr val="2B2540"/>
              </a:solidFill>
              <a:latin typeface="微软雅黑" pitchFamily="34" charset="0"/>
              <a:ea typeface="微软雅黑" pitchFamily="34" charset="-122"/>
              <a:cs typeface="微软雅黑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291072" y="3639312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5" name="Shape 12"/>
          <p:cNvSpPr/>
          <p:nvPr/>
        </p:nvSpPr>
        <p:spPr>
          <a:xfrm>
            <a:off x="6217920" y="3566160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6537960" y="3794760"/>
            <a:ext cx="475488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BB5A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Non-custodial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6537960" y="4480560"/>
            <a:ext cx="4754880" cy="128016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Assets stay in users' own wallets; the platform holds nothing</a:t>
            </a:r>
            <a:r>
              <a:rPr lang="zh-CN" altLang="en-US" sz="20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. A stock vault backs each meme coin</a:t>
            </a:r>
            <a:r>
              <a:rPr lang="zh-CN" altLang="en-US" sz="20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.</a:t>
            </a:r>
            <a:endParaRPr lang="zh-CN" altLang="en-US" sz="2000" dirty="0">
              <a:solidFill>
                <a:srgbClr val="2B2540"/>
              </a:solidFill>
              <a:latin typeface="微软雅黑" pitchFamily="34" charset="0"/>
              <a:ea typeface="微软雅黑" pitchFamily="34" charset="-122"/>
              <a:cs typeface="微软雅黑" pitchFamily="34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335024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335024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Lifecycle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The full lifecycle of an SMO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   ·   mirror.top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21792" y="2450592"/>
            <a:ext cx="2468880" cy="2743200"/>
          </a:xfrm>
          <a:prstGeom prst="roundRect">
            <a:avLst>
              <a:gd name="adj" fmla="val 4444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548640" y="2377440"/>
            <a:ext cx="2468880" cy="2743200"/>
          </a:xfrm>
          <a:prstGeom prst="roundRect">
            <a:avLst>
              <a:gd name="adj" fmla="val 4444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777240" y="2560320"/>
            <a:ext cx="2011680" cy="82296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4400" dirty="0"/>
          </a:p>
        </p:txBody>
      </p:sp>
      <p:sp>
        <p:nvSpPr>
          <p:cNvPr id="10" name="Text 7"/>
          <p:cNvSpPr/>
          <p:nvPr/>
        </p:nvSpPr>
        <p:spPr>
          <a:xfrm>
            <a:off x="777240" y="3566160"/>
            <a:ext cx="2057400" cy="13716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Pick a US stock each round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3063240" y="3383280"/>
            <a:ext cx="36576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</a:t>
            </a:r>
            <a:endParaRPr lang="en-US" sz="2600" dirty="0"/>
          </a:p>
        </p:txBody>
      </p:sp>
      <p:sp>
        <p:nvSpPr>
          <p:cNvPr id="12" name="Shape 9"/>
          <p:cNvSpPr/>
          <p:nvPr/>
        </p:nvSpPr>
        <p:spPr>
          <a:xfrm>
            <a:off x="3502152" y="2450592"/>
            <a:ext cx="2468880" cy="2743200"/>
          </a:xfrm>
          <a:prstGeom prst="roundRect">
            <a:avLst>
              <a:gd name="adj" fmla="val 4444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3429000" y="2377440"/>
            <a:ext cx="2468880" cy="2743200"/>
          </a:xfrm>
          <a:prstGeom prst="roundRect">
            <a:avLst>
              <a:gd name="adj" fmla="val 4444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3657600" y="2560320"/>
            <a:ext cx="2011680" cy="82296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4400" dirty="0"/>
          </a:p>
        </p:txBody>
      </p:sp>
      <p:sp>
        <p:nvSpPr>
          <p:cNvPr id="15" name="Text 12"/>
          <p:cNvSpPr/>
          <p:nvPr/>
        </p:nvSpPr>
        <p:spPr>
          <a:xfrm>
            <a:off x="3657600" y="3566160"/>
            <a:ext cx="2057400" cy="13716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Public subscription (launch curve)</a:t>
            </a:r>
            <a:endParaRPr lang="en-US" sz="2100" dirty="0"/>
          </a:p>
        </p:txBody>
      </p:sp>
      <p:sp>
        <p:nvSpPr>
          <p:cNvPr id="16" name="Text 13"/>
          <p:cNvSpPr/>
          <p:nvPr/>
        </p:nvSpPr>
        <p:spPr>
          <a:xfrm>
            <a:off x="5943600" y="3383280"/>
            <a:ext cx="36576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</a:t>
            </a:r>
            <a:endParaRPr lang="en-US" sz="2600" dirty="0"/>
          </a:p>
        </p:txBody>
      </p:sp>
      <p:sp>
        <p:nvSpPr>
          <p:cNvPr id="17" name="Shape 14"/>
          <p:cNvSpPr/>
          <p:nvPr/>
        </p:nvSpPr>
        <p:spPr>
          <a:xfrm>
            <a:off x="6382512" y="2450592"/>
            <a:ext cx="2468880" cy="2743200"/>
          </a:xfrm>
          <a:prstGeom prst="roundRect">
            <a:avLst>
              <a:gd name="adj" fmla="val 4444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6309360" y="2377440"/>
            <a:ext cx="2468880" cy="2743200"/>
          </a:xfrm>
          <a:prstGeom prst="roundRect">
            <a:avLst>
              <a:gd name="adj" fmla="val 4444"/>
            </a:avLst>
          </a:prstGeom>
          <a:solidFill>
            <a:srgbClr val="E0457B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6537960" y="2560320"/>
            <a:ext cx="2011680" cy="82296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4400" dirty="0"/>
          </a:p>
        </p:txBody>
      </p:sp>
      <p:sp>
        <p:nvSpPr>
          <p:cNvPr id="20" name="Text 17"/>
          <p:cNvSpPr/>
          <p:nvPr/>
        </p:nvSpPr>
        <p:spPr>
          <a:xfrm>
            <a:off x="6537960" y="3566160"/>
            <a:ext cx="2057400" cy="13716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Graduation</a:t>
            </a:r>
            <a:endParaRPr lang="en-US" sz="2100" dirty="0"/>
          </a:p>
        </p:txBody>
      </p:sp>
      <p:sp>
        <p:nvSpPr>
          <p:cNvPr id="21" name="Text 18"/>
          <p:cNvSpPr/>
          <p:nvPr/>
        </p:nvSpPr>
        <p:spPr>
          <a:xfrm>
            <a:off x="8823960" y="3383280"/>
            <a:ext cx="36576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262872" y="2450592"/>
            <a:ext cx="2468880" cy="2743200"/>
          </a:xfrm>
          <a:prstGeom prst="roundRect">
            <a:avLst>
              <a:gd name="adj" fmla="val 4444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3" name="Shape 20"/>
          <p:cNvSpPr/>
          <p:nvPr/>
        </p:nvSpPr>
        <p:spPr>
          <a:xfrm>
            <a:off x="9189720" y="2377440"/>
            <a:ext cx="2468880" cy="2743200"/>
          </a:xfrm>
          <a:prstGeom prst="roundRect">
            <a:avLst>
              <a:gd name="adj" fmla="val 4444"/>
            </a:avLst>
          </a:prstGeom>
          <a:solidFill>
            <a:srgbClr val="2BB5A5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/>
          <p:nvPr/>
        </p:nvSpPr>
        <p:spPr>
          <a:xfrm>
            <a:off x="9418320" y="2560320"/>
            <a:ext cx="2011680" cy="82296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4400" dirty="0"/>
          </a:p>
        </p:txBody>
      </p:sp>
      <p:sp>
        <p:nvSpPr>
          <p:cNvPr id="25" name="Text 22"/>
          <p:cNvSpPr/>
          <p:nvPr/>
        </p:nvSpPr>
        <p:spPr>
          <a:xfrm>
            <a:off x="9418320" y="3566160"/>
            <a:ext cx="2057400" cy="13716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Dual-pool trading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133856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133856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Phase 1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Issuance: the launch curve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   ·   mirror.top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21792" y="1901952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548640" y="1828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68680" y="2057400"/>
            <a:ext cx="475488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One USDG transaction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868680" y="2697480"/>
            <a:ext cx="4754880" cy="9144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Pay in USDG; the contract swaps it to stock tokens and locks them in the vault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6291072" y="1901952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217920" y="1828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6537960" y="2057400"/>
            <a:ext cx="475488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Earlier is cheaper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6537960" y="2697480"/>
            <a:ext cx="4754880" cy="9144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Curve pricing: the earlier you buy, the lower the price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621792" y="4096512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6" name="Shape 13"/>
          <p:cNvSpPr/>
          <p:nvPr/>
        </p:nvSpPr>
        <p:spPr>
          <a:xfrm>
            <a:off x="548640" y="402336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68680" y="4251960"/>
            <a:ext cx="475488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E0457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Buy-only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868680" y="4892040"/>
            <a:ext cx="4754880" cy="9144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No selling or refunds during issuance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6291072" y="4096512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6217920" y="402336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6537960" y="4251960"/>
            <a:ext cx="475488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10% reserved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6537960" y="4892040"/>
            <a:ext cx="4754880" cy="9144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10% of every subscription seeds the trading pool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115568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11556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Genesis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Genesis SMOs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   ·   mirror.top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21792" y="1901952"/>
            <a:ext cx="4754880" cy="4297680"/>
          </a:xfrm>
          <a:prstGeom prst="roundRect">
            <a:avLst>
              <a:gd name="adj" fmla="val 2553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548640" y="1828800"/>
            <a:ext cx="4754880" cy="4297680"/>
          </a:xfrm>
          <a:prstGeom prst="roundRect">
            <a:avLst>
              <a:gd name="adj" fmla="val 2553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240" y="2103120"/>
            <a:ext cx="2011680" cy="20116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48640" y="4206240"/>
            <a:ext cx="4754880" cy="64008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meMSTR</a:t>
            </a:r>
            <a:endParaRPr lang="en-US" sz="3400" dirty="0"/>
          </a:p>
        </p:txBody>
      </p:sp>
      <p:sp>
        <p:nvSpPr>
          <p:cNvPr id="11" name="Text 7"/>
          <p:cNvSpPr/>
          <p:nvPr/>
        </p:nvSpPr>
        <p:spPr>
          <a:xfrm>
            <a:off x="548640" y="4892040"/>
            <a:ext cx="475488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First SMO · anchored to MicroStrategy (MSTR)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5742432" y="1901952"/>
            <a:ext cx="5943600" cy="1234440"/>
          </a:xfrm>
          <a:prstGeom prst="roundRect">
            <a:avLst>
              <a:gd name="adj" fmla="val 8889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3" name="Shape 9"/>
          <p:cNvSpPr/>
          <p:nvPr/>
        </p:nvSpPr>
        <p:spPr>
          <a:xfrm>
            <a:off x="5669280" y="1828800"/>
            <a:ext cx="5943600" cy="1234440"/>
          </a:xfrm>
          <a:prstGeom prst="roundRect">
            <a:avLst>
              <a:gd name="adj" fmla="val 8889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4" name="Text 10"/>
          <p:cNvSpPr/>
          <p:nvPr/>
        </p:nvSpPr>
        <p:spPr>
          <a:xfrm>
            <a:off x="5943600" y="1965960"/>
            <a:ext cx="5486400" cy="5029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Issued by round + US stock</a:t>
            </a:r>
            <a:endParaRPr lang="en-US" sz="2100" dirty="0"/>
          </a:p>
        </p:txBody>
      </p:sp>
      <p:sp>
        <p:nvSpPr>
          <p:cNvPr id="15" name="Text 11"/>
          <p:cNvSpPr/>
          <p:nvPr/>
        </p:nvSpPr>
        <p:spPr>
          <a:xfrm>
            <a:off x="5943600" y="2468880"/>
            <a:ext cx="548640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One US stock per round</a:t>
            </a:r>
            <a:r>
              <a:rPr lang="zh-CN" alt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, and any US stock can be mapped and </a:t>
            </a:r>
            <a:r>
              <a:rPr lang="zh-CN" alt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launched.</a:t>
            </a:r>
            <a:endParaRPr lang="zh-CN" altLang="en-US" sz="1600" dirty="0">
              <a:solidFill>
                <a:srgbClr val="6B6580"/>
              </a:solidFill>
              <a:latin typeface="微软雅黑" pitchFamily="34" charset="0"/>
              <a:ea typeface="微软雅黑" pitchFamily="34" charset="-122"/>
              <a:cs typeface="微软雅黑" pitchFamily="34" charset="-12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5742432" y="3364992"/>
            <a:ext cx="5943600" cy="1234440"/>
          </a:xfrm>
          <a:prstGeom prst="roundRect">
            <a:avLst>
              <a:gd name="adj" fmla="val 8889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5669280" y="3291840"/>
            <a:ext cx="5943600" cy="1234440"/>
          </a:xfrm>
          <a:prstGeom prst="roundRect">
            <a:avLst>
              <a:gd name="adj" fmla="val 8889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8" name="Text 14"/>
          <p:cNvSpPr/>
          <p:nvPr/>
        </p:nvSpPr>
        <p:spPr>
          <a:xfrm>
            <a:off x="5943600" y="3429000"/>
            <a:ext cx="5486400" cy="5029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zh-CN" altLang="en-US" sz="21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Launch phase: </a:t>
            </a:r>
            <a:r>
              <a:rPr lang="en-US" sz="21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0.1% cap per wallet</a:t>
            </a:r>
            <a:endParaRPr lang="en-US" sz="2100" dirty="0"/>
          </a:p>
        </p:txBody>
      </p:sp>
      <p:sp>
        <p:nvSpPr>
          <p:cNvPr id="19" name="Text 15"/>
          <p:cNvSpPr/>
          <p:nvPr/>
        </p:nvSpPr>
        <p:spPr>
          <a:xfrm>
            <a:off x="5943600" y="3931920"/>
            <a:ext cx="548640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zh-CN" alt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The genesis launch</a:t>
            </a:r>
            <a:r>
              <a:rPr lang="zh-CN" alt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 phase is allowlist-only: </a:t>
            </a:r>
            <a:r>
              <a:rPr 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max 0.1% of total supply per wallet</a:t>
            </a:r>
            <a:endParaRPr lang="en-US" sz="1600" dirty="0"/>
          </a:p>
        </p:txBody>
      </p:sp>
      <p:sp>
        <p:nvSpPr>
          <p:cNvPr id="20" name="Shape 16"/>
          <p:cNvSpPr/>
          <p:nvPr/>
        </p:nvSpPr>
        <p:spPr>
          <a:xfrm>
            <a:off x="5742432" y="4828032"/>
            <a:ext cx="5943600" cy="1234440"/>
          </a:xfrm>
          <a:prstGeom prst="roundRect">
            <a:avLst>
              <a:gd name="adj" fmla="val 8889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1" name="Shape 17"/>
          <p:cNvSpPr/>
          <p:nvPr/>
        </p:nvSpPr>
        <p:spPr>
          <a:xfrm>
            <a:off x="5669280" y="4754880"/>
            <a:ext cx="5943600" cy="1234440"/>
          </a:xfrm>
          <a:prstGeom prst="roundRect">
            <a:avLst>
              <a:gd name="adj" fmla="val 8889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2" name="Text 18"/>
          <p:cNvSpPr/>
          <p:nvPr/>
        </p:nvSpPr>
        <p:spPr>
          <a:xfrm>
            <a:off x="5943600" y="4892040"/>
            <a:ext cx="5486400" cy="5029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 genesis listings</a:t>
            </a:r>
            <a:endParaRPr lang="en-US" sz="2100" dirty="0"/>
          </a:p>
        </p:txBody>
      </p:sp>
      <p:sp>
        <p:nvSpPr>
          <p:cNvPr id="23" name="Text 19"/>
          <p:cNvSpPr/>
          <p:nvPr/>
        </p:nvSpPr>
        <p:spPr>
          <a:xfrm>
            <a:off x="5943600" y="5394960"/>
            <a:ext cx="548640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zh-CN" alt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Genesis launches are allowlist-only: </a:t>
            </a:r>
            <a:r>
              <a:rPr 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meMSTR</a:t>
            </a:r>
            <a:r>
              <a:rPr lang="zh-CN" alt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, </a:t>
            </a:r>
            <a:r>
              <a:rPr 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meTSLA</a:t>
            </a:r>
            <a:r>
              <a:rPr lang="zh-CN" alt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, </a:t>
            </a:r>
            <a:r>
              <a:rPr lang="en-US" altLang="zh-CN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meNVDA</a:t>
            </a:r>
            <a:r>
              <a:rPr lang="zh-CN" alt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, </a:t>
            </a:r>
            <a:r>
              <a:rPr lang="en-US" altLang="zh-CN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meCOIN</a:t>
            </a:r>
            <a:r>
              <a:rPr lang="zh-CN" alt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, </a:t>
            </a:r>
            <a:r>
              <a:rPr lang="en-US" altLang="zh-CN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meMETA</a:t>
            </a:r>
            <a:r>
              <a:rPr lang="zh-CN" altLang="en-US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, </a:t>
            </a:r>
            <a:r>
              <a:rPr lang="en-US" altLang="zh-CN" sz="16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meGOOGL</a:t>
            </a:r>
            <a:endParaRPr lang="en-US" altLang="zh-CN" sz="1600" dirty="0">
              <a:solidFill>
                <a:srgbClr val="6B6580"/>
              </a:solidFill>
              <a:latin typeface="微软雅黑" pitchFamily="34" charset="0"/>
              <a:ea typeface="微软雅黑" pitchFamily="34" charset="-122"/>
              <a:cs typeface="微软雅黑" pitchFamily="34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133856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133856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Phase 2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Graduation: dual pools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   ·   mirror.top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48640" y="1737360"/>
            <a:ext cx="1097280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Hitting the graduation line (meMSTR: 780 MSTR) auto-creates two pools on Uniswap V4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21792" y="2542032"/>
            <a:ext cx="5394960" cy="2560320"/>
          </a:xfrm>
          <a:prstGeom prst="roundRect">
            <a:avLst>
              <a:gd name="adj" fmla="val 4286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548640" y="2468880"/>
            <a:ext cx="5394960" cy="2560320"/>
          </a:xfrm>
          <a:prstGeom prst="roundRect">
            <a:avLst>
              <a:gd name="adj" fmla="val 4286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548640" y="2468880"/>
            <a:ext cx="5394960" cy="822960"/>
          </a:xfrm>
          <a:prstGeom prst="rect">
            <a:avLst/>
          </a:prstGeom>
          <a:solidFill>
            <a:srgbClr val="2BB5A5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22960" y="2468880"/>
            <a:ext cx="4846320" cy="82296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Swap pool · Pool A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822960" y="3520440"/>
            <a:ext cx="4846320" cy="64008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Stock token ↔ meme coin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822960" y="4206240"/>
            <a:ext cx="484632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Asset-backed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291072" y="2542032"/>
            <a:ext cx="5394960" cy="2560320"/>
          </a:xfrm>
          <a:prstGeom prst="roundRect">
            <a:avLst>
              <a:gd name="adj" fmla="val 4286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5" name="Shape 12"/>
          <p:cNvSpPr/>
          <p:nvPr/>
        </p:nvSpPr>
        <p:spPr>
          <a:xfrm>
            <a:off x="6217920" y="2468880"/>
            <a:ext cx="5394960" cy="2560320"/>
          </a:xfrm>
          <a:prstGeom prst="roundRect">
            <a:avLst>
              <a:gd name="adj" fmla="val 4286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6" name="Shape 13"/>
          <p:cNvSpPr/>
          <p:nvPr/>
        </p:nvSpPr>
        <p:spPr>
          <a:xfrm>
            <a:off x="6217920" y="2468880"/>
            <a:ext cx="5394960" cy="822960"/>
          </a:xfrm>
          <a:prstGeom prst="rect">
            <a:avLst/>
          </a:prstGeom>
          <a:solidFill>
            <a:srgbClr val="E0457B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6492240" y="2468880"/>
            <a:ext cx="4846320" cy="82296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Trading pool · Pool B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6492240" y="3520440"/>
            <a:ext cx="4846320" cy="64008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USDG ↔ meme coin</a:t>
            </a:r>
            <a:endParaRPr lang="en-US" sz="2800" dirty="0"/>
          </a:p>
        </p:txBody>
      </p:sp>
      <p:sp>
        <p:nvSpPr>
          <p:cNvPr id="19" name="Text 16"/>
          <p:cNvSpPr/>
          <p:nvPr/>
        </p:nvSpPr>
        <p:spPr>
          <a:xfrm>
            <a:off x="6492240" y="4206240"/>
            <a:ext cx="484632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zh-CN" altLang="en-US" sz="18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Secondary market </a:t>
            </a:r>
            <a:r>
              <a:rPr lang="en-US" sz="18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trading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21792" y="5422392"/>
            <a:ext cx="11064240" cy="777240"/>
          </a:xfrm>
          <a:prstGeom prst="roundRect">
            <a:avLst>
              <a:gd name="adj" fmla="val 14118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1" name="Shape 18"/>
          <p:cNvSpPr/>
          <p:nvPr/>
        </p:nvSpPr>
        <p:spPr>
          <a:xfrm>
            <a:off x="548640" y="5349240"/>
            <a:ext cx="11064240" cy="777240"/>
          </a:xfrm>
          <a:prstGeom prst="roundRect">
            <a:avLst>
              <a:gd name="adj" fmla="val 14118"/>
            </a:avLst>
          </a:prstGeom>
          <a:solidFill>
            <a:srgbClr val="2B2540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548640" y="5349240"/>
            <a:ext cx="11064240" cy="77724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5D33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Protocol-supplied liquidity is locked; the lock contract is verifiable on-chain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335024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335024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Core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The heart of SMO: the floor price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   ·   mirror.top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58368" y="1938528"/>
            <a:ext cx="11064240" cy="2011680"/>
          </a:xfrm>
          <a:prstGeom prst="roundRect">
            <a:avLst>
              <a:gd name="adj" fmla="val 5455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548640" y="1828800"/>
            <a:ext cx="11064240" cy="2011680"/>
          </a:xfrm>
          <a:prstGeom prst="roundRect">
            <a:avLst>
              <a:gd name="adj" fmla="val 5455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548640" y="1828800"/>
            <a:ext cx="11064240" cy="201168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Floor price  =  swap pool stock reserve value  ÷  meme coin circulating supply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621792" y="4279392"/>
            <a:ext cx="5394960" cy="1371600"/>
          </a:xfrm>
          <a:prstGeom prst="roundRect">
            <a:avLst>
              <a:gd name="adj" fmla="val 80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548640" y="4206240"/>
            <a:ext cx="5394960" cy="1371600"/>
          </a:xfrm>
          <a:prstGeom prst="roundRect">
            <a:avLst>
              <a:gd name="adj" fmla="val 8000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548640" y="4206240"/>
            <a:ext cx="228600" cy="1371600"/>
          </a:xfrm>
          <a:prstGeom prst="rect">
            <a:avLst/>
          </a:prstGeom>
          <a:solidFill>
            <a:srgbClr val="2BB5A5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1005840" y="4206240"/>
            <a:ext cx="4754880" cy="137160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Market price = floor price + meme premium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91072" y="4279392"/>
            <a:ext cx="5394960" cy="1371600"/>
          </a:xfrm>
          <a:prstGeom prst="roundRect">
            <a:avLst>
              <a:gd name="adj" fmla="val 80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5" name="Shape 12"/>
          <p:cNvSpPr/>
          <p:nvPr/>
        </p:nvSpPr>
        <p:spPr>
          <a:xfrm>
            <a:off x="6217920" y="4206240"/>
            <a:ext cx="5394960" cy="1371600"/>
          </a:xfrm>
          <a:prstGeom prst="roundRect">
            <a:avLst>
              <a:gd name="adj" fmla="val 8000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6" name="Shape 13"/>
          <p:cNvSpPr/>
          <p:nvPr/>
        </p:nvSpPr>
        <p:spPr>
          <a:xfrm>
            <a:off x="6217920" y="4206240"/>
            <a:ext cx="228600" cy="1371600"/>
          </a:xfrm>
          <a:prstGeom prst="rect">
            <a:avLst/>
          </a:prstGeom>
          <a:solidFill>
            <a:srgbClr val="E0457B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6675120" y="4206240"/>
            <a:ext cx="4754880" cy="137160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Below the floor, arbitrageurs push the price back up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548640" y="5852160"/>
            <a:ext cx="10972800" cy="36576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Note: the floor is an asset-backed lower bound, not a buyback promise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097280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09728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Flywheel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More trading, a thicker floor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   ·   mirror.top</a:t>
            </a:r>
            <a:endParaRPr lang="en-US" sz="11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457200" y="1737360"/>
          <a:ext cx="402336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Text 4"/>
          <p:cNvSpPr/>
          <p:nvPr/>
        </p:nvSpPr>
        <p:spPr>
          <a:xfrm>
            <a:off x="1188720" y="3337560"/>
            <a:ext cx="256032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Trading pool fee 1%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4919472" y="1856232"/>
            <a:ext cx="6766560" cy="960120"/>
          </a:xfrm>
          <a:prstGeom prst="roundRect">
            <a:avLst>
              <a:gd name="adj" fmla="val 11429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0" name="Shape 6"/>
          <p:cNvSpPr/>
          <p:nvPr/>
        </p:nvSpPr>
        <p:spPr>
          <a:xfrm>
            <a:off x="4846320" y="1783080"/>
            <a:ext cx="6766560" cy="960120"/>
          </a:xfrm>
          <a:prstGeom prst="roundRect">
            <a:avLst>
              <a:gd name="adj" fmla="val 11429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1" name="Text 7"/>
          <p:cNvSpPr/>
          <p:nvPr/>
        </p:nvSpPr>
        <p:spPr>
          <a:xfrm>
            <a:off x="5074920" y="1783080"/>
            <a:ext cx="2011680" cy="96012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BB5A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Numerator up ↑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7132320" y="1783080"/>
            <a:ext cx="4389120" cy="96012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Vault USDG buys stock tokens for the swap pool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4919472" y="2999232"/>
            <a:ext cx="6766560" cy="960120"/>
          </a:xfrm>
          <a:prstGeom prst="roundRect">
            <a:avLst>
              <a:gd name="adj" fmla="val 11429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4846320" y="2926080"/>
            <a:ext cx="6766560" cy="960120"/>
          </a:xfrm>
          <a:prstGeom prst="roundRect">
            <a:avLst>
              <a:gd name="adj" fmla="val 11429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5" name="Text 11"/>
          <p:cNvSpPr/>
          <p:nvPr/>
        </p:nvSpPr>
        <p:spPr>
          <a:xfrm>
            <a:off x="5074920" y="2926080"/>
            <a:ext cx="2011680" cy="96012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0457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Denominator down ↓</a:t>
            </a:r>
            <a:endParaRPr lang="en-US" sz="1900" dirty="0"/>
          </a:p>
        </p:txBody>
      </p:sp>
      <p:sp>
        <p:nvSpPr>
          <p:cNvPr id="16" name="Text 12"/>
          <p:cNvSpPr/>
          <p:nvPr/>
        </p:nvSpPr>
        <p:spPr>
          <a:xfrm>
            <a:off x="7132320" y="2926080"/>
            <a:ext cx="4389120" cy="96012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Meme coins collected are burned by the multisig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4919472" y="4142232"/>
            <a:ext cx="6766560" cy="960120"/>
          </a:xfrm>
          <a:prstGeom prst="roundRect">
            <a:avLst>
              <a:gd name="adj" fmla="val 11429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8" name="Shape 14"/>
          <p:cNvSpPr/>
          <p:nvPr/>
        </p:nvSpPr>
        <p:spPr>
          <a:xfrm>
            <a:off x="4846320" y="4069080"/>
            <a:ext cx="6766560" cy="960120"/>
          </a:xfrm>
          <a:prstGeom prst="roundRect">
            <a:avLst>
              <a:gd name="adj" fmla="val 11429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9" name="Text 15"/>
          <p:cNvSpPr/>
          <p:nvPr/>
        </p:nvSpPr>
        <p:spPr>
          <a:xfrm>
            <a:off x="5074920" y="4069080"/>
            <a:ext cx="2011680" cy="96012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BB5A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Dividends in</a:t>
            </a:r>
            <a:endParaRPr lang="en-US" sz="1900" dirty="0"/>
          </a:p>
        </p:txBody>
      </p:sp>
      <p:sp>
        <p:nvSpPr>
          <p:cNvPr id="20" name="Text 16"/>
          <p:cNvSpPr/>
          <p:nvPr/>
        </p:nvSpPr>
        <p:spPr>
          <a:xfrm>
            <a:off x="7132320" y="4069080"/>
            <a:ext cx="4389120" cy="96012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Real stock dividends are converted to the same stock token and added</a:t>
            </a:r>
            <a:endParaRPr lang="en-US" sz="1600" dirty="0"/>
          </a:p>
        </p:txBody>
      </p:sp>
      <p:sp>
        <p:nvSpPr>
          <p:cNvPr id="21" name="Shape 17"/>
          <p:cNvSpPr/>
          <p:nvPr/>
        </p:nvSpPr>
        <p:spPr>
          <a:xfrm>
            <a:off x="4919472" y="5330952"/>
            <a:ext cx="6766560" cy="914400"/>
          </a:xfrm>
          <a:prstGeom prst="roundRect">
            <a:avLst>
              <a:gd name="adj" fmla="val 12000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2" name="Shape 18"/>
          <p:cNvSpPr/>
          <p:nvPr/>
        </p:nvSpPr>
        <p:spPr>
          <a:xfrm>
            <a:off x="4846320" y="5257800"/>
            <a:ext cx="6766560" cy="914400"/>
          </a:xfrm>
          <a:prstGeom prst="roundRect">
            <a:avLst>
              <a:gd name="adj" fmla="val 12000"/>
            </a:avLst>
          </a:prstGeom>
          <a:solidFill>
            <a:srgbClr val="2B2540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3" name="Text 19"/>
          <p:cNvSpPr/>
          <p:nvPr/>
        </p:nvSpPr>
        <p:spPr>
          <a:xfrm>
            <a:off x="5029200" y="5257800"/>
            <a:ext cx="6492240" cy="91440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Pump and PONS fees mostly go to the platform / creators; </a:t>
            </a:r>
            <a:br>
              <a:rPr lang="en-US" sz="14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</a:br>
            <a:br>
              <a:rPr lang="en-US" sz="14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</a:br>
            <a:r>
              <a:rPr lang="en-US" sz="14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Mirror </a:t>
            </a:r>
            <a:r>
              <a:rPr lang="zh-CN" altLang="en-US" sz="14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fees </a:t>
            </a:r>
            <a:r>
              <a:rPr lang="en-US" sz="14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flow back to </a:t>
            </a:r>
            <a:r>
              <a:rPr lang="zh-CN" altLang="en-US" sz="14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the meme </a:t>
            </a:r>
            <a:r>
              <a:rPr lang="en-US" sz="14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coin's floor </a:t>
            </a:r>
            <a:r>
              <a:rPr lang="zh-CN" altLang="en-US" sz="14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vault, rewards to liquidity </a:t>
            </a:r>
            <a:r>
              <a:rPr lang="en-US" altLang="zh-CN" sz="14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providers</a:t>
            </a:r>
            <a:r>
              <a:rPr lang="zh-CN" altLang="en-US" sz="14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, and platform token </a:t>
            </a:r>
            <a:r>
              <a:rPr lang="zh-CN" altLang="en-US" sz="14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buybacks.</a:t>
            </a:r>
            <a:endParaRPr lang="zh-CN" altLang="en-US" sz="1400" dirty="0">
              <a:solidFill>
                <a:srgbClr val="FFFDF7"/>
              </a:solidFill>
              <a:latin typeface="微软雅黑" pitchFamily="34" charset="0"/>
              <a:ea typeface="微软雅黑" pitchFamily="34" charset="-122"/>
              <a:cs typeface="微软雅黑" pitchFamily="34" charset="-12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88720" y="5764530"/>
            <a:ext cx="33966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Note: the protocol's </a:t>
            </a:r>
            <a:r>
              <a:rPr lang="en-US" altLang="zh-CN" sz="1200"/>
              <a:t>35%</a:t>
            </a:r>
            <a:r>
              <a:rPr lang="zh-CN" altLang="en-US" sz="1200"/>
              <a:t> includes </a:t>
            </a:r>
            <a:r>
              <a:rPr lang="en-US" altLang="zh-CN" sz="1200"/>
              <a:t>20% for platform token buybacks</a:t>
            </a:r>
            <a:endParaRPr lang="zh-CN" altLang="en-US"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490472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490472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Meme culture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Meme culture features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   ·   mirror.top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21792" y="1901952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548640" y="1828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68680" y="2103120"/>
            <a:ext cx="475488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Titles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868680" y="2788920"/>
            <a:ext cx="4754880" cy="7315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Sniper, Genesis OG, Diamond Hands, OG numbers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6291072" y="1901952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217920" y="1828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6537960" y="2103120"/>
            <a:ext cx="475488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Leaderboards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6537960" y="2788920"/>
            <a:ext cx="4754880" cy="7315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Hall of Fame, Shrimp Board, live buy feed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621792" y="4096512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6" name="Shape 13"/>
          <p:cNvSpPr/>
          <p:nvPr/>
        </p:nvSpPr>
        <p:spPr>
          <a:xfrm>
            <a:off x="548640" y="402336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E0457B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68680" y="4297680"/>
            <a:ext cx="475488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Live moments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868680" y="4983480"/>
            <a:ext cx="4754880" cy="7315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Whale alerts, graduation fireworks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6291072" y="4096512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6217920" y="402336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2BB5A5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6537960" y="4297680"/>
            <a:ext cx="4754880" cy="54864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Long-term play</a:t>
            </a:r>
            <a:endParaRPr lang="en-US" sz="2600" dirty="0"/>
          </a:p>
        </p:txBody>
      </p:sp>
      <p:sp>
        <p:nvSpPr>
          <p:cNvPr id="22" name="Text 19"/>
          <p:cNvSpPr/>
          <p:nvPr/>
        </p:nvSpPr>
        <p:spPr>
          <a:xfrm>
            <a:off x="6537960" y="4983480"/>
            <a:ext cx="4754880" cy="7315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Season points, Megaphone, floor-price mini game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0" y="320040"/>
            <a:ext cx="502920" cy="484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65760"/>
            <a:ext cx="1115568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48640" y="365760"/>
            <a:ext cx="111556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Roadmap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Ecosystem &amp; roadmap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5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18   ·   mirror.top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21792" y="1901952"/>
            <a:ext cx="3474720" cy="3108960"/>
          </a:xfrm>
          <a:prstGeom prst="roundRect">
            <a:avLst>
              <a:gd name="adj" fmla="val 3529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548640" y="1828800"/>
            <a:ext cx="3474720" cy="3108960"/>
          </a:xfrm>
          <a:prstGeom prst="roundRect">
            <a:avLst>
              <a:gd name="adj" fmla="val 3529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822960" y="2057400"/>
            <a:ext cx="1115568" cy="384048"/>
          </a:xfrm>
          <a:prstGeom prst="roundRect">
            <a:avLst>
              <a:gd name="adj" fmla="val 50000"/>
            </a:avLst>
          </a:prstGeom>
          <a:solidFill>
            <a:srgbClr val="2BB5A5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822960" y="2057400"/>
            <a:ext cx="111556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Done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22960" y="2697480"/>
            <a:ext cx="3017520" cy="21031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Mainnet deployment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First SMO (meMSTR) listed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Allowlist system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4370832" y="1901952"/>
            <a:ext cx="3474720" cy="3108960"/>
          </a:xfrm>
          <a:prstGeom prst="roundRect">
            <a:avLst>
              <a:gd name="adj" fmla="val 3529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4297680" y="1828800"/>
            <a:ext cx="3474720" cy="3108960"/>
          </a:xfrm>
          <a:prstGeom prst="roundRect">
            <a:avLst>
              <a:gd name="adj" fmla="val 3529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4" name="Shape 11"/>
          <p:cNvSpPr/>
          <p:nvPr/>
        </p:nvSpPr>
        <p:spPr>
          <a:xfrm>
            <a:off x="4572000" y="2057400"/>
            <a:ext cx="1097280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4572000" y="2057400"/>
            <a:ext cx="109728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Next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572000" y="2697480"/>
            <a:ext cx="3017520" cy="21031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First genesis launch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First graduation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Markets open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8119872" y="1901952"/>
            <a:ext cx="3474720" cy="3108960"/>
          </a:xfrm>
          <a:prstGeom prst="roundRect">
            <a:avLst>
              <a:gd name="adj" fmla="val 3529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8046720" y="1828800"/>
            <a:ext cx="3474720" cy="3108960"/>
          </a:xfrm>
          <a:prstGeom prst="roundRect">
            <a:avLst>
              <a:gd name="adj" fmla="val 3529"/>
            </a:avLst>
          </a:prstGeom>
          <a:solidFill>
            <a:srgbClr val="FFFDF7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9" name="Shape 16"/>
          <p:cNvSpPr/>
          <p:nvPr/>
        </p:nvSpPr>
        <p:spPr>
          <a:xfrm>
            <a:off x="8321040" y="2057400"/>
            <a:ext cx="1097280" cy="384048"/>
          </a:xfrm>
          <a:prstGeom prst="roundRect">
            <a:avLst>
              <a:gd name="adj" fmla="val 50000"/>
            </a:avLst>
          </a:prstGeom>
          <a:solidFill>
            <a:srgbClr val="E0457B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/>
          <p:nvPr/>
        </p:nvSpPr>
        <p:spPr>
          <a:xfrm>
            <a:off x="8321040" y="2057400"/>
            <a:ext cx="109728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Later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8321040" y="2697480"/>
            <a:ext cx="3017520" cy="210312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 genesis SMO rounds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KOL partner program</a:t>
            </a:r>
            <a:endParaRPr lang="en-US" sz="18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800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Platform token $MIRROR (date TBD)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621792" y="5330952"/>
            <a:ext cx="11064240" cy="868680"/>
          </a:xfrm>
          <a:prstGeom prst="roundRect">
            <a:avLst>
              <a:gd name="adj" fmla="val 12632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3" name="Shape 20"/>
          <p:cNvSpPr/>
          <p:nvPr/>
        </p:nvSpPr>
        <p:spPr>
          <a:xfrm>
            <a:off x="548640" y="5257800"/>
            <a:ext cx="11064240" cy="868680"/>
          </a:xfrm>
          <a:prstGeom prst="roundRect">
            <a:avLst>
              <a:gd name="adj" fmla="val 12632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/>
          <p:nvPr/>
        </p:nvSpPr>
        <p:spPr>
          <a:xfrm>
            <a:off x="548640" y="5257800"/>
            <a:ext cx="11064240" cy="86868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Pump is meme 1.0. SMO is asset-backed meme 2.0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640080"/>
            <a:ext cx="914400" cy="8869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28800" y="777240"/>
            <a:ext cx="9144000" cy="64008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D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Mirror: Stock Meme Offering Launchpad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841248" y="1938528"/>
            <a:ext cx="10698480" cy="2011680"/>
          </a:xfrm>
          <a:prstGeom prst="roundRect">
            <a:avLst>
              <a:gd name="adj" fmla="val 5455"/>
            </a:avLst>
          </a:prstGeom>
          <a:solidFill>
            <a:srgbClr val="2B2540"/>
          </a:solidFill>
          <a:ln w="127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31520" y="1828800"/>
            <a:ext cx="10698480" cy="2011680"/>
          </a:xfrm>
          <a:prstGeom prst="roundRect">
            <a:avLst>
              <a:gd name="adj" fmla="val 5455"/>
            </a:avLst>
          </a:prstGeom>
          <a:solidFill>
            <a:srgbClr val="F5D33F"/>
          </a:solidFill>
          <a:ln w="3175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1005840" y="1828800"/>
            <a:ext cx="10149840" cy="2011680"/>
          </a:xfrm>
          <a:prstGeom prst="rect">
            <a:avLst/>
          </a:prstGeom>
          <a:noFill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Rock bottom? We built one.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Sky's the limit? We didn't.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731520" y="4832985"/>
            <a:ext cx="10698480" cy="45720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5D33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Every meme, backed by a stock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4206240" y="530352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5D33F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4206240" y="5303520"/>
            <a:ext cx="16459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mirror.top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943600" y="5303520"/>
            <a:ext cx="2596896" cy="384048"/>
          </a:xfrm>
          <a:prstGeom prst="roundRect">
            <a:avLst>
              <a:gd name="adj" fmla="val 50000"/>
            </a:avLst>
          </a:prstGeom>
          <a:solidFill>
            <a:srgbClr val="FFFDF7"/>
          </a:solidFill>
          <a:ln w="25400">
            <a:solidFill>
              <a:srgbClr val="2B2540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5943600" y="5303520"/>
            <a:ext cx="2596896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254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contact@mirror.top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31520" y="6172200"/>
            <a:ext cx="10698480" cy="365760"/>
          </a:xfrm>
          <a:prstGeom prst="rect">
            <a:avLst/>
          </a:prstGeom>
          <a:noFill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B8B2C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Risk notice: meme coin prices are highly volatile, do not represent stock ownership or shareholder rights, and are not investment advice.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3185</Words>
  <Application>WPS 表格</Application>
  <PresentationFormat>On-screen Show (16:9)</PresentationFormat>
  <Paragraphs>508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汉仪旗黑</vt:lpstr>
      <vt:lpstr>微软雅黑</vt:lpstr>
      <vt:lpstr>微软雅黑</vt:lpstr>
      <vt:lpstr>Arial</vt:lpstr>
      <vt:lpstr>微软雅黑</vt:lpstr>
      <vt:lpstr>Calibri</vt:lpstr>
      <vt:lpstr>Helvetica Neue</vt:lpstr>
      <vt:lpstr>汉仪书宋二KW</vt:lpstr>
      <vt:lpstr>等线</vt:lpstr>
      <vt:lpstr>汉仪中等线KW</vt:lpstr>
      <vt:lpstr>宋体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雲鋒</cp:lastModifiedBy>
  <cp:revision>8</cp:revision>
  <dcterms:created xsi:type="dcterms:W3CDTF">2026-09-28T18:38:12Z</dcterms:created>
  <dcterms:modified xsi:type="dcterms:W3CDTF">2026-09-28T18:38:12Z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C3B8D86240F37448E7ABBA6ACACAF4F7_42</vt:lpwstr>
  </property>
  <property fmtid="{D5CDD505-2E9C-101B-9397-08002B2CF9AE}" pid="3" name="KSOProductBuildVer">
    <vt:lpwstr>2052-12.1.25205.25205</vt:lpwstr>
  </property>
</Properties>
</file>